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sldIdLst>
    <p:sldId id="256" r:id="rId7"/>
    <p:sldId id="259" r:id="rId8"/>
    <p:sldId id="258" r:id="rId9"/>
    <p:sldId id="257" r:id="rId10"/>
    <p:sldId id="261" r:id="rId11"/>
    <p:sldId id="262" r:id="rId12"/>
    <p:sldId id="264" r:id="rId13"/>
    <p:sldId id="263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2" r:id="rId25"/>
    <p:sldId id="267" r:id="rId26"/>
    <p:sldId id="280" r:id="rId27"/>
    <p:sldId id="279" r:id="rId28"/>
    <p:sldId id="269" r:id="rId29"/>
    <p:sldId id="266" r:id="rId30"/>
    <p:sldId id="281" r:id="rId31"/>
    <p:sldId id="268" r:id="rId32"/>
    <p:sldId id="270" r:id="rId33"/>
    <p:sldId id="284" r:id="rId3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23A"/>
    <a:srgbClr val="F9383A"/>
    <a:srgbClr val="54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E0F70-6BDA-4938-9A28-BE6815324D5D}" v="11" dt="2025-01-16T20:47:56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94" autoAdjust="0"/>
  </p:normalViewPr>
  <p:slideViewPr>
    <p:cSldViewPr showGuides="1"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microsoft.com/office/2015/10/relationships/revisionInfo" Target="revisionInfo.xml" Id="rId39" /><Relationship Type="http://schemas.openxmlformats.org/officeDocument/2006/relationships/slide" Target="slides/slide15.xml" Id="rId21" /><Relationship Type="http://schemas.openxmlformats.org/officeDocument/2006/relationships/slide" Target="slides/slide28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slide" Target="slides/slide27.xml" Id="rId33" /><Relationship Type="http://schemas.openxmlformats.org/officeDocument/2006/relationships/tableStyles" Target="tableStyles.xml" Id="rId38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theme" Target="theme/theme1.xml" Id="rId37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viewProps" Target="viewProps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presProps" Target="presProps.xml" Id="rId35" /><Relationship Type="http://schemas.openxmlformats.org/officeDocument/2006/relationships/slide" Target="slides/slide2.xml" Id="rId8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899525" y="6604000"/>
            <a:ext cx="244475" cy="254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07A1-613E-488F-93F5-78615184E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8091"/>
      </p:ext>
    </p:extLst>
  </p:cSld>
  <p:clrMapOvr>
    <a:masterClrMapping/>
  </p:clrMapOvr>
  <p:transition/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5B94-E4D9-475A-8A0D-E46A9315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8002"/>
      </p:ext>
    </p:extLst>
  </p:cSld>
  <p:clrMapOvr>
    <a:masterClrMapping/>
  </p:clrMapOvr>
  <p:transition/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0979-F70A-4D72-9B58-1B2ACBEA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049"/>
      </p:ext>
    </p:extLst>
  </p:cSld>
  <p:clrMapOvr>
    <a:masterClrMapping/>
  </p:clrMapOvr>
  <p:transition/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48E6-520D-4441-9607-712C4D411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7779"/>
      </p:ext>
    </p:extLst>
  </p:cSld>
  <p:clrMapOvr>
    <a:masterClrMapping/>
  </p:clrMapOvr>
  <p:transition/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62AE-2DCA-475F-9E29-B7E79512A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9611"/>
      </p:ext>
    </p:extLst>
  </p:cSld>
  <p:clrMapOvr>
    <a:masterClrMapping/>
  </p:clrMapOvr>
  <p:transition/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82B8-FE2D-46CC-A977-D3BD3B75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5859"/>
      </p:ext>
    </p:extLst>
  </p:cSld>
  <p:clrMapOvr>
    <a:masterClrMapping/>
  </p:clrMapOvr>
  <p:transition/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0F96-F4E9-46F5-90D7-94D55886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9813"/>
      </p:ext>
    </p:extLst>
  </p:cSld>
  <p:clrMapOvr>
    <a:masterClrMapping/>
  </p:clrMapOvr>
  <p:transition/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6060-DC98-40D8-B402-1FFB3A078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6628"/>
      </p:ext>
    </p:extLst>
  </p:cSld>
  <p:clrMapOvr>
    <a:masterClrMapping/>
  </p:clrMapOvr>
  <p:transition/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 Narrow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9FA3-632E-421E-B63F-6089D8D3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7175"/>
      </p:ext>
    </p:extLst>
  </p:cSld>
  <p:clrMapOvr>
    <a:masterClrMapping/>
  </p:clrMapOvr>
  <p:transition/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DFF7-384D-4349-81B6-BA70F7B1B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66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DE2817B5-565A-4A55-84B3-58DFDD701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4084253"/>
            <a:ext cx="9144000" cy="2806700"/>
          </a:xfrm>
          <a:prstGeom prst="rect">
            <a:avLst/>
          </a:prstGeom>
          <a:solidFill>
            <a:srgbClr val="545859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0" y="6611554"/>
            <a:ext cx="9144000" cy="279400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497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Narrow" charset="0"/>
              </a:rPr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4" y="762000"/>
            <a:ext cx="3814292" cy="2845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/>
          <a:latin typeface="+mj-lt"/>
          <a:ea typeface="+mj-ea"/>
          <a:cs typeface="+mj-cs"/>
          <a:sym typeface="Arial Narro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Narrow" charset="0"/>
          <a:ea typeface="ヒラギノ角ゴ ProN W3" charset="0"/>
          <a:cs typeface="ヒラギノ角ゴ ProN W3" charset="0"/>
          <a:sym typeface="Arial Narrow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Arial Narrow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-745"/>
            <a:ext cx="9144000" cy="1422400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-3175" y="1511300"/>
            <a:ext cx="9147175" cy="0"/>
          </a:xfrm>
          <a:prstGeom prst="line">
            <a:avLst/>
          </a:prstGeom>
          <a:noFill/>
          <a:ln w="38100">
            <a:solidFill>
              <a:srgbClr val="DFDB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88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Narrow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Narrow" charset="0"/>
              </a:rPr>
              <a:t>Click to edit Master text styles</a:t>
            </a:r>
          </a:p>
          <a:p>
            <a:pPr lvl="1"/>
            <a:r>
              <a:rPr lang="en-US" dirty="0">
                <a:sym typeface="Arial Narrow" charset="0"/>
              </a:rPr>
              <a:t>Second level</a:t>
            </a:r>
          </a:p>
          <a:p>
            <a:pPr lvl="2"/>
            <a:r>
              <a:rPr lang="en-US" dirty="0">
                <a:sym typeface="Arial Narrow" charset="0"/>
              </a:rPr>
              <a:t>Third level</a:t>
            </a:r>
          </a:p>
          <a:p>
            <a:pPr lvl="3"/>
            <a:r>
              <a:rPr lang="en-US" dirty="0">
                <a:sym typeface="Arial Narrow" charset="0"/>
              </a:rPr>
              <a:t>Fourth level</a:t>
            </a:r>
          </a:p>
          <a:p>
            <a:pPr lvl="4"/>
            <a:r>
              <a:rPr lang="en-US" dirty="0">
                <a:sym typeface="Arial Narrow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99525" y="6604000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30F1EFDB-D5FD-4BF5-BBA2-90BECE86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6" y="6324600"/>
            <a:ext cx="362604" cy="410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  <a:sym typeface="Arial Narro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424342"/>
          </a:solidFill>
          <a:latin typeface="Arial Narrow" charset="0"/>
          <a:ea typeface="ヒラギノ角ゴ ProN W6" charset="0"/>
          <a:cs typeface="ヒラギノ角ゴ ProN W6" charset="0"/>
          <a:sym typeface="Arial Narrow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9423A"/>
        </a:buClr>
        <a:buSzPct val="100000"/>
        <a:buFont typeface="Arial" charset="0"/>
        <a:buChar char="•"/>
        <a:defRPr sz="28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24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0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18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18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rgbClr val="424342"/>
          </a:solidFill>
          <a:latin typeface="+mn-lt"/>
          <a:ea typeface="+mn-ea"/>
          <a:cs typeface="+mn-cs"/>
          <a:sym typeface="Arial Narrow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leg.gov/ars/12/0054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 descr="" title="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E71BEE18-9F61-4DBD-B289-E4212481BEC1}" type="slidenum">
              <a:rPr lang="en-US" sz="120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pPr algn="r" eaLnBrk="1" hangingPunct="1"/>
              <a:t>1</a:t>
            </a:fld>
            <a:endParaRPr lang="en-US" sz="120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 Pitfalls for Non-PI Lawyers</a:t>
            </a:r>
            <a:br>
              <a:rPr lang="en-US" dirty="0"/>
            </a:br>
            <a:r>
              <a:rPr lang="en-US" sz="3200" dirty="0"/>
              <a:t>Presented to the East Valley Bar Association</a:t>
            </a:r>
            <a:br>
              <a:rPr lang="en-US" sz="3200" dirty="0"/>
            </a:br>
            <a:r>
              <a:rPr lang="en-US" sz="3200" dirty="0"/>
              <a:t>January 17, 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9E1CB04-EDC7-2DC8-3C7E-5AE07E30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416236E9-1C48-7AF7-F39C-CE212CA6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Preservation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346C8D8A-D405-2565-DD60-0864C0D9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  <a:p>
            <a:pPr lvl="1"/>
            <a:r>
              <a:rPr lang="en-US" dirty="0"/>
              <a:t>Letter telling potential defendant(s) of their obligation to preserve evidence. </a:t>
            </a:r>
          </a:p>
          <a:p>
            <a:pPr lvl="1"/>
            <a:r>
              <a:rPr lang="en-US" dirty="0"/>
              <a:t>Can include lists of potential evidence. </a:t>
            </a:r>
          </a:p>
          <a:p>
            <a:endParaRPr lang="en-US" dirty="0"/>
          </a:p>
          <a:p>
            <a:r>
              <a:rPr lang="en-US" dirty="0"/>
              <a:t>Why</a:t>
            </a:r>
          </a:p>
          <a:p>
            <a:pPr lvl="1"/>
            <a:r>
              <a:rPr lang="en-US" dirty="0"/>
              <a:t>Spoliation Instructions to a jury.</a:t>
            </a:r>
          </a:p>
          <a:p>
            <a:pPr lvl="1"/>
            <a:r>
              <a:rPr lang="en-US" dirty="0"/>
              <a:t>Preserving necessary evidence to prove your clients’ claim(s).</a:t>
            </a:r>
          </a:p>
          <a:p>
            <a:pPr lvl="2"/>
            <a:r>
              <a:rPr lang="en-US" dirty="0"/>
              <a:t>Products cases, distracted driving, premises, etc.</a:t>
            </a:r>
          </a:p>
        </p:txBody>
      </p:sp>
    </p:spTree>
    <p:extLst>
      <p:ext uri="{BB962C8B-B14F-4D97-AF65-F5344CB8AC3E}">
        <p14:creationId xmlns:p14="http://schemas.microsoft.com/office/powerpoint/2010/main" val="1560898032"/>
      </p:ext>
    </p:extLst>
  </p:cSld>
  <p:clrMapOvr>
    <a:masterClrMapping/>
  </p:clrMapOvr>
  <p:transition spd="slow">
    <p:push/>
  </p:transition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A88B9C00-345A-67E1-3EB4-0E7DAA07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41951058-4FA4-C122-7F1D-F9F56F77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Preservation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C4BDDAD0-0A55-58C7-7A26-876181BF6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0E4BE6D9-583B-772F-15EC-87EAE1E16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0" y="2174340"/>
            <a:ext cx="7699960" cy="376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926988"/>
      </p:ext>
    </p:extLst>
  </p:cSld>
  <p:clrMapOvr>
    <a:masterClrMapping/>
  </p:clrMapOvr>
  <p:transition spd="slow">
    <p:push/>
  </p:transition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EB7B7C7-55C7-9464-1922-7C35A4AE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B1825EE5-84AA-1665-F663-1A41938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Preservation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D1697D34-BE36-FF96-29DE-04A0B828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an example/template of a letter of preservation, just email or text me anytime: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jonathan.litster@gknet.com</a:t>
            </a:r>
          </a:p>
          <a:p>
            <a:pPr marL="0" indent="0" algn="ctr">
              <a:buNone/>
            </a:pPr>
            <a:r>
              <a:rPr lang="en-US" dirty="0"/>
              <a:t>602-751-2851</a:t>
            </a:r>
          </a:p>
        </p:txBody>
      </p:sp>
    </p:spTree>
    <p:extLst>
      <p:ext uri="{BB962C8B-B14F-4D97-AF65-F5344CB8AC3E}">
        <p14:creationId xmlns:p14="http://schemas.microsoft.com/office/powerpoint/2010/main" val="3596527354"/>
      </p:ext>
    </p:extLst>
  </p:cSld>
  <p:clrMapOvr>
    <a:masterClrMapping/>
  </p:clrMapOvr>
  <p:transition spd="slow">
    <p:push/>
  </p:transition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CEA395AF-668E-3A91-2475-9FE15EF4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C6796D2C-3BE6-1908-6905-3584F58A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Interests (Liens, Subrogation, etc.)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75D3B19D-5EE6-E460-6CBD-8627EB60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be on the hook for your clients’ medical bills. </a:t>
            </a:r>
          </a:p>
          <a:p>
            <a:r>
              <a:rPr lang="en-US" dirty="0"/>
              <a:t>Consensual Liens: Never sign it.</a:t>
            </a:r>
          </a:p>
          <a:p>
            <a:r>
              <a:rPr lang="en-US" dirty="0"/>
              <a:t>Liens v. Subrogation</a:t>
            </a:r>
          </a:p>
          <a:p>
            <a:r>
              <a:rPr lang="en-US" dirty="0"/>
              <a:t>Keep proof of your search of the County Recorder’s office. </a:t>
            </a:r>
          </a:p>
          <a:p>
            <a:pPr lvl="1"/>
            <a:r>
              <a:rPr lang="en-US" dirty="0"/>
              <a:t>The county where the crash occurred &amp; where treatment was rendered.</a:t>
            </a:r>
          </a:p>
          <a:p>
            <a:r>
              <a:rPr lang="en-US" dirty="0"/>
              <a:t>Check out:</a:t>
            </a:r>
          </a:p>
          <a:p>
            <a:pPr lvl="1"/>
            <a:r>
              <a:rPr lang="en-US" dirty="0"/>
              <a:t>Third-Party Interests Handbook: Liens and Subrogation Rights by Geoffrey Trachtenberg &amp; Justin Henry (3</a:t>
            </a:r>
            <a:r>
              <a:rPr lang="en-US" baseline="30000" dirty="0"/>
              <a:t>rd</a:t>
            </a:r>
            <a:r>
              <a:rPr lang="en-US" dirty="0"/>
              <a:t> Edition).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1795"/>
      </p:ext>
    </p:extLst>
  </p:cSld>
  <p:clrMapOvr>
    <a:masterClrMapping/>
  </p:clrMapOvr>
  <p:transition spd="slow">
    <p:push/>
  </p:transition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815286AD-D410-E014-7CAA-0DE5D269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C792545E-5A7B-C65F-402B-75FA4D1A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Interests (Liens, Subrogation, etc.)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BC22C24F-CA76-60DF-0690-30083821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Third Party Interests:</a:t>
            </a:r>
          </a:p>
          <a:p>
            <a:pPr lvl="1"/>
            <a:r>
              <a:rPr lang="en-US" sz="2200" dirty="0"/>
              <a:t>Healthcare Provider Liens</a:t>
            </a:r>
          </a:p>
          <a:p>
            <a:pPr lvl="1"/>
            <a:r>
              <a:rPr lang="en-US" sz="2200" dirty="0"/>
              <a:t>State Medical Care Cost Recovery Act (“MCCRA”)</a:t>
            </a:r>
          </a:p>
          <a:p>
            <a:pPr lvl="1"/>
            <a:r>
              <a:rPr lang="en-US" sz="2200" dirty="0"/>
              <a:t>County Healthcare</a:t>
            </a:r>
          </a:p>
          <a:p>
            <a:pPr lvl="1"/>
            <a:r>
              <a:rPr lang="en-US" sz="2200" dirty="0"/>
              <a:t>Workers’ Compensation </a:t>
            </a:r>
          </a:p>
          <a:p>
            <a:pPr lvl="1"/>
            <a:r>
              <a:rPr lang="en-US" sz="2200" dirty="0"/>
              <a:t>Medical Payments Insurer Liens</a:t>
            </a:r>
          </a:p>
          <a:p>
            <a:pPr lvl="1"/>
            <a:r>
              <a:rPr lang="en-US" sz="2200" dirty="0"/>
              <a:t>Medicaid/AHCCCS</a:t>
            </a:r>
          </a:p>
          <a:p>
            <a:pPr lvl="1"/>
            <a:r>
              <a:rPr lang="en-US" sz="2200" dirty="0"/>
              <a:t>Medicare/Medicare Advantage</a:t>
            </a:r>
          </a:p>
          <a:p>
            <a:pPr lvl="1"/>
            <a:r>
              <a:rPr lang="en-US" sz="2200" dirty="0"/>
              <a:t>Employee Retirement Income Security Act (“ERISA”)</a:t>
            </a:r>
          </a:p>
          <a:p>
            <a:pPr lvl="1"/>
            <a:r>
              <a:rPr lang="en-US" sz="2200" dirty="0"/>
              <a:t>Federal Employee Health Benefits Act (“FEHBA”)</a:t>
            </a:r>
          </a:p>
          <a:p>
            <a:pPr lvl="1"/>
            <a:r>
              <a:rPr lang="en-US" sz="2200" dirty="0"/>
              <a:t>Department of Veterans Administration (“VA”) Recovery</a:t>
            </a:r>
          </a:p>
          <a:p>
            <a:pPr lvl="1"/>
            <a:r>
              <a:rPr lang="en-US" sz="2200" dirty="0"/>
              <a:t>and more…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651"/>
      </p:ext>
    </p:extLst>
  </p:cSld>
  <p:clrMapOvr>
    <a:masterClrMapping/>
  </p:clrMapOvr>
  <p:transition spd="slow">
    <p:push/>
  </p:transition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2685F9F-62C7-2B75-F2F2-53B819F5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4E28EC90-D372-6410-531E-150FE958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Interests (Liens, Subrogation, etc.)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C63B1E72-A7F1-74F6-E601-450E8A06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summarize:</a:t>
            </a:r>
          </a:p>
          <a:p>
            <a:pPr lvl="1"/>
            <a:r>
              <a:rPr lang="en-US" dirty="0"/>
              <a:t>At some point you obtain settlement funds for your client. </a:t>
            </a:r>
          </a:p>
          <a:p>
            <a:pPr lvl="1"/>
            <a:r>
              <a:rPr lang="en-US" dirty="0"/>
              <a:t>There are laws in place that may give some third parties rights to recover from your clients’ settlement funds. </a:t>
            </a:r>
          </a:p>
          <a:p>
            <a:pPr lvl="1"/>
            <a:r>
              <a:rPr lang="en-US" dirty="0"/>
              <a:t>E.R. 1.15 is crucial here. You may have ethical obligations </a:t>
            </a:r>
            <a:r>
              <a:rPr lang="en-US" b="1" dirty="0"/>
              <a:t>to disburse or to NOT disburse funds </a:t>
            </a:r>
            <a:r>
              <a:rPr lang="en-US" dirty="0"/>
              <a:t>to certain third parties. Don’t sell your client short. </a:t>
            </a:r>
          </a:p>
          <a:p>
            <a:pPr lvl="1"/>
            <a:r>
              <a:rPr lang="en-US" dirty="0"/>
              <a:t>Also, if you disburse to the client, and later, a third party with a legal and valid interest to those funds comes seeking the funds, </a:t>
            </a:r>
            <a:r>
              <a:rPr lang="en-US" b="1" dirty="0"/>
              <a:t>you may be obligated to pay those funds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447126"/>
      </p:ext>
    </p:extLst>
  </p:cSld>
  <p:clrMapOvr>
    <a:masterClrMapping/>
  </p:clrMapOvr>
  <p:transition spd="slow">
    <p:push/>
  </p:transition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33F46B17-252B-586C-FCD3-1626F48F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A85DF6BB-770F-B2A0-61FF-9749D5BC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in Personal Injury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829A503E-8031-E97B-5F33-7FB056877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leave money on the table.</a:t>
            </a:r>
          </a:p>
          <a:p>
            <a:r>
              <a:rPr lang="en-US" dirty="0"/>
              <a:t>Again…</a:t>
            </a:r>
          </a:p>
          <a:p>
            <a:r>
              <a:rPr lang="en-US" dirty="0"/>
              <a:t>Never leave money on the table. </a:t>
            </a:r>
          </a:p>
          <a:p>
            <a:endParaRPr lang="en-US" dirty="0"/>
          </a:p>
          <a:p>
            <a:r>
              <a:rPr lang="en-US" dirty="0"/>
              <a:t>One essential is to </a:t>
            </a:r>
            <a:r>
              <a:rPr lang="en-US" u="sng" dirty="0"/>
              <a:t>spot all the issues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064291"/>
      </p:ext>
    </p:extLst>
  </p:cSld>
  <p:clrMapOvr>
    <a:masterClrMapping/>
  </p:clrMapOvr>
  <p:transition spd="slow">
    <p:push/>
  </p:transition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E0F4CFA-867A-4438-D2DB-71F3AB86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70A8C160-1052-70D6-D8B2-CF9CF4C8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in Personal Injury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1CD8D257-737E-437F-54A0-231C1AED7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using a master list to check against every case to make sure you’re not missing anything.</a:t>
            </a:r>
          </a:p>
          <a:p>
            <a:r>
              <a:rPr lang="en-US" dirty="0"/>
              <a:t>Why make sure you make all potential claims?</a:t>
            </a:r>
          </a:p>
          <a:p>
            <a:pPr lvl="1"/>
            <a:r>
              <a:rPr lang="en-US" dirty="0"/>
              <a:t>Maximize recovery for your clients</a:t>
            </a:r>
          </a:p>
          <a:p>
            <a:pPr lvl="1"/>
            <a:r>
              <a:rPr lang="en-US" dirty="0"/>
              <a:t>Statutes of limitation</a:t>
            </a:r>
          </a:p>
          <a:p>
            <a:pPr lvl="1"/>
            <a:r>
              <a:rPr lang="en-US" dirty="0"/>
              <a:t>Notices of claim</a:t>
            </a:r>
          </a:p>
          <a:p>
            <a:pPr lvl="1"/>
            <a:r>
              <a:rPr lang="en-US" dirty="0"/>
              <a:t>DISCOVERY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557"/>
      </p:ext>
    </p:extLst>
  </p:cSld>
  <p:clrMapOvr>
    <a:masterClrMapping/>
  </p:clrMapOvr>
  <p:transition spd="slow">
    <p:push/>
  </p:transition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B8DAC8E-3C4A-5C85-9089-696D944C5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B30C225F-66E3-9F31-E2A2-663A8797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in Personal Injury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AA83A684-8F5F-1696-420C-6D837340D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injury case, remember AT LEAST:</a:t>
            </a:r>
          </a:p>
          <a:p>
            <a:pPr lvl="1"/>
            <a:r>
              <a:rPr lang="en-US" sz="1800" dirty="0"/>
              <a:t>Negligence Per Se; </a:t>
            </a:r>
          </a:p>
          <a:p>
            <a:pPr lvl="1"/>
            <a:r>
              <a:rPr lang="en-US" sz="1800" dirty="0"/>
              <a:t>Vicarious Liability; </a:t>
            </a:r>
          </a:p>
          <a:p>
            <a:pPr lvl="1"/>
            <a:r>
              <a:rPr lang="en-US" sz="1800" dirty="0"/>
              <a:t>Negligent Hiring, Training, Supervision, Retention;</a:t>
            </a:r>
          </a:p>
          <a:p>
            <a:pPr lvl="1"/>
            <a:r>
              <a:rPr lang="en-US" sz="1800" dirty="0"/>
              <a:t>Negligent Credentialing (in medical malpractice); </a:t>
            </a:r>
          </a:p>
          <a:p>
            <a:pPr lvl="1"/>
            <a:r>
              <a:rPr lang="en-US" sz="1800" dirty="0"/>
              <a:t>Negligent Referral (professional malpractice); </a:t>
            </a:r>
          </a:p>
          <a:p>
            <a:pPr lvl="1"/>
            <a:r>
              <a:rPr lang="en-US" sz="1800" dirty="0"/>
              <a:t>Negligent Infliction of Emotional Distress; </a:t>
            </a:r>
          </a:p>
          <a:p>
            <a:pPr lvl="1"/>
            <a:r>
              <a:rPr lang="en-US" sz="1800" dirty="0"/>
              <a:t>Negligent Undertaking; </a:t>
            </a:r>
          </a:p>
          <a:p>
            <a:pPr lvl="1"/>
            <a:r>
              <a:rPr lang="en-US" sz="1800" dirty="0"/>
              <a:t>Joint Venture; </a:t>
            </a:r>
          </a:p>
          <a:p>
            <a:pPr lvl="1"/>
            <a:r>
              <a:rPr lang="en-US" sz="1800" dirty="0"/>
              <a:t>Alter Ego; </a:t>
            </a:r>
          </a:p>
          <a:p>
            <a:pPr lvl="1"/>
            <a:r>
              <a:rPr lang="en-US" sz="1800" dirty="0"/>
              <a:t>Joint Enterprise; </a:t>
            </a:r>
          </a:p>
          <a:p>
            <a:pPr lvl="1"/>
            <a:r>
              <a:rPr lang="en-US" sz="1800" dirty="0"/>
              <a:t>Consumer Fraud;</a:t>
            </a:r>
          </a:p>
          <a:p>
            <a:pPr lvl="1"/>
            <a:r>
              <a:rPr lang="en-US" sz="1800" dirty="0"/>
              <a:t>Loss of Consortium; and </a:t>
            </a:r>
          </a:p>
          <a:p>
            <a:pPr lvl="1"/>
            <a:r>
              <a:rPr lang="en-US" sz="1800" dirty="0"/>
              <a:t>Punitive Damages.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6583073"/>
      </p:ext>
    </p:extLst>
  </p:cSld>
  <p:clrMapOvr>
    <a:masterClrMapping/>
  </p:clrMapOvr>
  <p:transition spd="slow">
    <p:push/>
  </p:transition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744462C-461A-548E-C548-4FC6ED6ED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AF7DFF35-70CC-885A-C117-15A6ECE7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Spotting in Personal Injury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5E7DDB05-A003-34F2-0338-DF14FBDA4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car crash case, remember AT LEAST:</a:t>
            </a:r>
          </a:p>
          <a:p>
            <a:pPr lvl="1"/>
            <a:r>
              <a:rPr lang="en-US" sz="2000" dirty="0"/>
              <a:t>Product liability issues against the manufacturer of the vehicle(s); </a:t>
            </a:r>
          </a:p>
          <a:p>
            <a:pPr lvl="1"/>
            <a:r>
              <a:rPr lang="en-US" sz="2000" dirty="0"/>
              <a:t>Road design/maintenance issues against governmental entities, HOAs,   homeowners, and others; </a:t>
            </a:r>
          </a:p>
          <a:p>
            <a:pPr lvl="1"/>
            <a:r>
              <a:rPr lang="en-US" sz="2000" dirty="0"/>
              <a:t>Distracted driving from sleeping, eating, and/or cell phone use (use discovery/subpoenas to verify cell phone records); </a:t>
            </a:r>
          </a:p>
          <a:p>
            <a:pPr lvl="1"/>
            <a:r>
              <a:rPr lang="en-US" sz="2000" dirty="0"/>
              <a:t>Toxicology issues; </a:t>
            </a:r>
          </a:p>
          <a:p>
            <a:pPr lvl="1"/>
            <a:r>
              <a:rPr lang="en-US" sz="2000" dirty="0"/>
              <a:t>Diminution of Value; </a:t>
            </a:r>
          </a:p>
          <a:p>
            <a:pPr lvl="1"/>
            <a:r>
              <a:rPr lang="en-US" sz="2000" dirty="0"/>
              <a:t>Wage Loss; </a:t>
            </a:r>
          </a:p>
          <a:p>
            <a:pPr lvl="1"/>
            <a:r>
              <a:rPr lang="en-US" sz="2000" dirty="0"/>
              <a:t>Loss of Earning Capacity; </a:t>
            </a:r>
          </a:p>
          <a:p>
            <a:pPr lvl="1"/>
            <a:r>
              <a:rPr lang="en-US" sz="2000" dirty="0"/>
              <a:t>Household Services; </a:t>
            </a:r>
          </a:p>
          <a:p>
            <a:pPr lvl="1"/>
            <a:r>
              <a:rPr lang="en-US" sz="2000" dirty="0"/>
              <a:t>Negligent Entrustment; and </a:t>
            </a:r>
          </a:p>
          <a:p>
            <a:pPr lvl="1"/>
            <a:r>
              <a:rPr lang="en-US" sz="2000" dirty="0"/>
              <a:t>Uninsured/Underinsured Motorist claims.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03386"/>
      </p:ext>
    </p:extLst>
  </p:cSld>
  <p:clrMapOvr>
    <a:masterClrMapping/>
  </p:clrMapOvr>
  <p:transition spd="slow">
    <p:push/>
  </p:transition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117FE67-2CA6-5151-CE22-9CE765C5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4294F20D-6ACD-9E68-A5C4-E5939AB6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Jonathan W. Litster</a:t>
            </a:r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5B166DD1-CFD3-CAFD-5811-D26967020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1066800" y="1712632"/>
            <a:ext cx="3353293" cy="4418013"/>
          </a:xfrm>
          <a:prstGeom prst="rect">
            <a:avLst/>
          </a:prstGeom>
        </p:spPr>
      </p:pic>
      <p:sp>
        <p:nvSpPr>
          <p:cNvPr id="8" name="Content Placeholder 7" descr="" title="">
            <a:extLst>
              <a:ext uri="{FF2B5EF4-FFF2-40B4-BE49-F238E27FC236}">
                <a16:creationId xmlns:a16="http://schemas.microsoft.com/office/drawing/2014/main" id="{80DF0CD0-2504-E00A-A5F6-4BBC8B32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jonathan.litster@gknet.com</a:t>
            </a:r>
          </a:p>
          <a:p>
            <a:pPr marL="0" indent="0" algn="r">
              <a:buNone/>
            </a:pPr>
            <a:r>
              <a:rPr lang="en-US" dirty="0"/>
              <a:t>Office: 602-530-8158</a:t>
            </a:r>
          </a:p>
          <a:p>
            <a:pPr marL="0" indent="0" algn="r">
              <a:buNone/>
            </a:pPr>
            <a:r>
              <a:rPr lang="en-US" dirty="0"/>
              <a:t>Cell: 602-751-2851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019ACF74-B784-4E08-0701-ADF7A809B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9413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0084"/>
      </p:ext>
    </p:extLst>
  </p:cSld>
  <p:clrMapOvr>
    <a:masterClrMapping/>
  </p:clrMapOvr>
  <p:transition spd="slow">
    <p:push/>
  </p:transition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78101AD-5BEB-1B23-E795-4F236018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9B326884-3173-B4BD-3300-684F8935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1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375407B4-A318-BCAA-7A20-2C0086E6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8613"/>
            <a:ext cx="8305800" cy="4527550"/>
          </a:xfrm>
        </p:spPr>
        <p:txBody>
          <a:bodyPr/>
          <a:lstStyle/>
          <a:p>
            <a:r>
              <a:rPr lang="en-US" dirty="0"/>
              <a:t>Hypo 1:</a:t>
            </a:r>
          </a:p>
          <a:p>
            <a:pPr lvl="1"/>
            <a:r>
              <a:rPr lang="en-US" dirty="0"/>
              <a:t>One driver, no passengers</a:t>
            </a:r>
          </a:p>
          <a:p>
            <a:pPr lvl="1"/>
            <a:r>
              <a:rPr lang="en-US" dirty="0"/>
              <a:t>Single car crash</a:t>
            </a:r>
          </a:p>
          <a:p>
            <a:pPr lvl="1"/>
            <a:r>
              <a:rPr lang="en-US" dirty="0"/>
              <a:t>Roll over</a:t>
            </a:r>
          </a:p>
          <a:p>
            <a:pPr lvl="1"/>
            <a:r>
              <a:rPr lang="en-US" dirty="0"/>
              <a:t>Airbags did not deploy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information do you need; what do you need to do ASAP</a:t>
            </a:r>
          </a:p>
        </p:txBody>
      </p:sp>
    </p:spTree>
    <p:extLst>
      <p:ext uri="{BB962C8B-B14F-4D97-AF65-F5344CB8AC3E}">
        <p14:creationId xmlns:p14="http://schemas.microsoft.com/office/powerpoint/2010/main" val="390456283"/>
      </p:ext>
    </p:extLst>
  </p:cSld>
  <p:clrMapOvr>
    <a:masterClrMapping/>
  </p:clrMapOvr>
  <p:transition spd="slow">
    <p:push/>
  </p:transition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CFA0D6B-99B7-5E29-A058-81B3589E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820E4135-542D-8B51-1FCB-994C7A2F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1 (continued)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C904496F-2C00-65D3-9C68-A8D80455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1:</a:t>
            </a:r>
          </a:p>
          <a:p>
            <a:pPr lvl="1"/>
            <a:r>
              <a:rPr lang="en-US" dirty="0"/>
              <a:t>One driver, no passengers</a:t>
            </a:r>
          </a:p>
          <a:p>
            <a:pPr lvl="1"/>
            <a:r>
              <a:rPr lang="en-US" dirty="0"/>
              <a:t>Single car crash</a:t>
            </a:r>
          </a:p>
          <a:p>
            <a:pPr lvl="1"/>
            <a:r>
              <a:rPr lang="en-US" dirty="0"/>
              <a:t>Roll over</a:t>
            </a:r>
          </a:p>
          <a:p>
            <a:pPr lvl="1"/>
            <a:r>
              <a:rPr lang="en-US" dirty="0"/>
              <a:t>Airbags did not deploy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Secure the vehicle ASAP. This is crucial. </a:t>
            </a:r>
          </a:p>
          <a:p>
            <a:pPr lvl="1"/>
            <a:r>
              <a:rPr lang="en-US" b="1" dirty="0"/>
              <a:t>This is potentially a products liability case. You need to make sure the vehicle is not disposed of. </a:t>
            </a:r>
          </a:p>
          <a:p>
            <a:pPr lvl="1"/>
            <a:r>
              <a:rPr lang="en-US" b="1" dirty="0"/>
              <a:t>Best practice: purchase the vehicle, store it for experts to later inspect. </a:t>
            </a:r>
          </a:p>
        </p:txBody>
      </p:sp>
    </p:spTree>
    <p:extLst>
      <p:ext uri="{BB962C8B-B14F-4D97-AF65-F5344CB8AC3E}">
        <p14:creationId xmlns:p14="http://schemas.microsoft.com/office/powerpoint/2010/main" val="287750445"/>
      </p:ext>
    </p:extLst>
  </p:cSld>
  <p:clrMapOvr>
    <a:masterClrMapping/>
  </p:clrMapOvr>
  <p:transition spd="slow">
    <p:push/>
  </p:transition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07EE8374-3EBD-E64A-6AE9-82BF77E8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3E6CB290-6E2F-6FBF-5405-2765B5CC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2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63030E9B-0B14-5043-A56D-1EE90D3B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8613"/>
            <a:ext cx="8305800" cy="4527550"/>
          </a:xfrm>
        </p:spPr>
        <p:txBody>
          <a:bodyPr/>
          <a:lstStyle/>
          <a:p>
            <a:r>
              <a:rPr lang="en-US" dirty="0"/>
              <a:t>Hypo 2:</a:t>
            </a:r>
          </a:p>
          <a:p>
            <a:pPr lvl="1"/>
            <a:r>
              <a:rPr lang="en-US" dirty="0"/>
              <a:t>54-year-old male, married to a woman for 34 years</a:t>
            </a:r>
          </a:p>
          <a:p>
            <a:pPr lvl="1"/>
            <a:r>
              <a:rPr lang="en-US" dirty="0"/>
              <a:t>Driving vehicle he owns, he says he has car insurance, “full coverage” </a:t>
            </a:r>
          </a:p>
          <a:p>
            <a:pPr lvl="1"/>
            <a:r>
              <a:rPr lang="en-US" dirty="0"/>
              <a:t>Rear-ended by teenager looking at phone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information do you need; what do you need to do ASAP</a:t>
            </a:r>
          </a:p>
        </p:txBody>
      </p:sp>
    </p:spTree>
    <p:extLst>
      <p:ext uri="{BB962C8B-B14F-4D97-AF65-F5344CB8AC3E}">
        <p14:creationId xmlns:p14="http://schemas.microsoft.com/office/powerpoint/2010/main" val="2994558685"/>
      </p:ext>
    </p:extLst>
  </p:cSld>
  <p:clrMapOvr>
    <a:masterClrMapping/>
  </p:clrMapOvr>
  <p:transition spd="slow">
    <p:push/>
  </p:transition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5166693-E7EB-12FA-2026-CAB21A53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ADAFF8B8-F7C2-744D-9260-04CC8337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2 (continued)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3CD3DF8A-0733-50F8-EF14-5477D8F0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2:</a:t>
            </a:r>
          </a:p>
          <a:p>
            <a:pPr lvl="1"/>
            <a:r>
              <a:rPr lang="en-US" dirty="0"/>
              <a:t>54-year-old male, married to a woman for 34 years</a:t>
            </a:r>
          </a:p>
          <a:p>
            <a:pPr lvl="1"/>
            <a:r>
              <a:rPr lang="en-US" dirty="0"/>
              <a:t>Driving vehicle he owns, he says he has car insurance, “full coverage” </a:t>
            </a:r>
          </a:p>
          <a:p>
            <a:pPr lvl="1"/>
            <a:r>
              <a:rPr lang="en-US" dirty="0"/>
              <a:t>Rear-ended by teenager looking at phone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Preservation Letter to Defendant ASAP for phone data</a:t>
            </a:r>
          </a:p>
          <a:p>
            <a:pPr lvl="1"/>
            <a:r>
              <a:rPr lang="en-US" b="1" dirty="0"/>
              <a:t>Go through issues list (definitely loss of consortium)</a:t>
            </a:r>
          </a:p>
          <a:p>
            <a:pPr lvl="1"/>
            <a:r>
              <a:rPr lang="en-US" b="1" dirty="0"/>
              <a:t>UM/UIM issues if teenager has insufficient coverage</a:t>
            </a:r>
          </a:p>
        </p:txBody>
      </p:sp>
    </p:spTree>
    <p:extLst>
      <p:ext uri="{BB962C8B-B14F-4D97-AF65-F5344CB8AC3E}">
        <p14:creationId xmlns:p14="http://schemas.microsoft.com/office/powerpoint/2010/main" val="2966932504"/>
      </p:ext>
    </p:extLst>
  </p:cSld>
  <p:clrMapOvr>
    <a:masterClrMapping/>
  </p:clrMapOvr>
  <p:transition spd="slow">
    <p:push/>
  </p:transition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F10074E2-0773-530A-748E-CFCABFCE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78F26304-8975-552C-E6DC-1C73F117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3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B4B0EF02-D544-59DE-4337-743718AB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3:</a:t>
            </a:r>
          </a:p>
          <a:p>
            <a:pPr lvl="1"/>
            <a:r>
              <a:rPr lang="en-US" dirty="0"/>
              <a:t>85-year-old female, widowed at 80, single</a:t>
            </a:r>
          </a:p>
          <a:p>
            <a:pPr lvl="1"/>
            <a:r>
              <a:rPr lang="en-US" dirty="0"/>
              <a:t>Driving vehicle she owns</a:t>
            </a:r>
          </a:p>
          <a:p>
            <a:pPr lvl="1"/>
            <a:r>
              <a:rPr lang="en-US" dirty="0"/>
              <a:t>Driving her 8-year-old grandson who was passenger in the backseat</a:t>
            </a:r>
          </a:p>
          <a:p>
            <a:pPr lvl="1"/>
            <a:r>
              <a:rPr lang="en-US" dirty="0"/>
              <a:t>Broadsided by someone while she was making a left turn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What information do you need; what do you need to do ASAP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66284"/>
      </p:ext>
    </p:extLst>
  </p:cSld>
  <p:clrMapOvr>
    <a:masterClrMapping/>
  </p:clrMapOvr>
  <p:transition spd="slow">
    <p:push/>
  </p:transition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E4344761-21AB-91D4-1E1C-42455620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E2F36640-8A01-BFD2-046D-04E02A8E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3 (continued)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E0DED63D-7D22-50B6-4740-3E4E61A8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3:</a:t>
            </a:r>
          </a:p>
          <a:p>
            <a:pPr lvl="1"/>
            <a:r>
              <a:rPr lang="en-US" dirty="0"/>
              <a:t>85-year-old female, widowed at 80, single</a:t>
            </a:r>
          </a:p>
          <a:p>
            <a:pPr lvl="1"/>
            <a:r>
              <a:rPr lang="en-US" dirty="0"/>
              <a:t>Driving vehicle she owns</a:t>
            </a:r>
          </a:p>
          <a:p>
            <a:pPr lvl="1"/>
            <a:r>
              <a:rPr lang="en-US" dirty="0"/>
              <a:t>Driving her 8-year-old grandson who was passenger in the backseat</a:t>
            </a:r>
          </a:p>
          <a:p>
            <a:pPr lvl="1"/>
            <a:r>
              <a:rPr lang="en-US" dirty="0"/>
              <a:t>Broadsided by someone while she was making a left turn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Grandma and 8-year-old have conflict (refer one out)</a:t>
            </a:r>
          </a:p>
          <a:p>
            <a:pPr lvl="1"/>
            <a:r>
              <a:rPr lang="en-US" b="1" dirty="0"/>
              <a:t>Go through issues list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12503"/>
      </p:ext>
    </p:extLst>
  </p:cSld>
  <p:clrMapOvr>
    <a:masterClrMapping/>
  </p:clrMapOvr>
  <p:transition spd="slow">
    <p:push/>
  </p:transition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D7F7196-F5E0-440C-10B1-378CF381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6DFDBAA-F7B8-7D8A-C477-63307DC2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4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03A30E40-3A62-4EA7-DA88-3A692720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4:</a:t>
            </a:r>
          </a:p>
          <a:p>
            <a:pPr lvl="1"/>
            <a:r>
              <a:rPr lang="en-US" dirty="0"/>
              <a:t>16-year-old male, single</a:t>
            </a:r>
          </a:p>
          <a:p>
            <a:pPr lvl="1"/>
            <a:r>
              <a:rPr lang="en-US" dirty="0"/>
              <a:t>Driving parents’ vehicle</a:t>
            </a:r>
          </a:p>
          <a:p>
            <a:pPr lvl="1"/>
            <a:r>
              <a:rPr lang="en-US" dirty="0"/>
              <a:t>Rear-ended by City of Phoenix Parks and Rec truck</a:t>
            </a:r>
          </a:p>
          <a:p>
            <a:endParaRPr lang="en-US" dirty="0"/>
          </a:p>
          <a:p>
            <a:pPr lvl="1"/>
            <a:r>
              <a:rPr lang="en-US" b="1" dirty="0"/>
              <a:t>What information do you need; what do you need to do ASAP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1857"/>
      </p:ext>
    </p:extLst>
  </p:cSld>
  <p:clrMapOvr>
    <a:masterClrMapping/>
  </p:clrMapOvr>
  <p:transition spd="slow">
    <p:push/>
  </p:transition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8DDF5F4-519F-056A-35A2-DEE2E74D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1998EE0-7514-F641-F654-24F9535F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# 4 (continued)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0C94305B-B07F-0EE8-9866-380D8105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 4:</a:t>
            </a:r>
          </a:p>
          <a:p>
            <a:pPr lvl="1"/>
            <a:r>
              <a:rPr lang="en-US" dirty="0"/>
              <a:t>16-year-old male, single</a:t>
            </a:r>
          </a:p>
          <a:p>
            <a:pPr lvl="1"/>
            <a:r>
              <a:rPr lang="en-US" dirty="0"/>
              <a:t>Driving parents’ vehicle</a:t>
            </a:r>
          </a:p>
          <a:p>
            <a:pPr lvl="1"/>
            <a:r>
              <a:rPr lang="en-US" dirty="0"/>
              <a:t>Rear-ended by City of Phoenix Parks and Rec truck</a:t>
            </a:r>
          </a:p>
          <a:p>
            <a:endParaRPr lang="en-US" dirty="0"/>
          </a:p>
          <a:p>
            <a:pPr lvl="1"/>
            <a:r>
              <a:rPr lang="en-US" b="1" dirty="0"/>
              <a:t>180-day notice of claim served on City of Phoenix</a:t>
            </a:r>
          </a:p>
          <a:p>
            <a:pPr lvl="1"/>
            <a:r>
              <a:rPr lang="en-US" b="1" dirty="0"/>
              <a:t>1 year statute of limitations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41534"/>
      </p:ext>
    </p:extLst>
  </p:cSld>
  <p:clrMapOvr>
    <a:masterClrMapping/>
  </p:clrMapOvr>
  <p:transition spd="slow">
    <p:push/>
  </p:transition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3314893-A15F-D8FF-7734-860B50ED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8C09CF73-3632-3424-CF3D-D5A1A41E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Jonathan W. Litster</a:t>
            </a:r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5543ACE7-9CD1-71D6-CA94-4882A50DD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1066800" y="1712632"/>
            <a:ext cx="3353293" cy="4418013"/>
          </a:xfrm>
          <a:prstGeom prst="rect">
            <a:avLst/>
          </a:prstGeom>
        </p:spPr>
      </p:pic>
      <p:sp>
        <p:nvSpPr>
          <p:cNvPr id="8" name="Content Placeholder 7" descr="" title="">
            <a:extLst>
              <a:ext uri="{FF2B5EF4-FFF2-40B4-BE49-F238E27FC236}">
                <a16:creationId xmlns:a16="http://schemas.microsoft.com/office/drawing/2014/main" id="{6466589B-BF27-433F-5855-BD8012CD5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jonathan.litster@gknet.com</a:t>
            </a:r>
          </a:p>
          <a:p>
            <a:pPr marL="0" indent="0" algn="r">
              <a:buNone/>
            </a:pPr>
            <a:r>
              <a:rPr lang="en-US" dirty="0"/>
              <a:t>Office: 602-530-8158</a:t>
            </a:r>
          </a:p>
          <a:p>
            <a:pPr marL="0" indent="0" algn="r">
              <a:buNone/>
            </a:pPr>
            <a:r>
              <a:rPr lang="en-US" dirty="0"/>
              <a:t>Cell: 602-751-2851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1737D523-B292-FE01-66C6-FC4F2D723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9413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256"/>
      </p:ext>
    </p:extLst>
  </p:cSld>
  <p:clrMapOvr>
    <a:masterClrMapping/>
  </p:clrMapOvr>
  <p:transition spd="slow">
    <p:push/>
  </p:transition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E0D5FE0C-486C-32F7-B818-9E1A5335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D475CB13-23FD-2FC6-89A2-1FA4123B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5D801FC8-90A2-5FA3-0754-33493A65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453A82C4-4FAB-FCC4-4E43-F4383C19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76590" cy="587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 descr="" title="">
            <a:extLst>
              <a:ext uri="{FF2B5EF4-FFF2-40B4-BE49-F238E27FC236}">
                <a16:creationId xmlns:a16="http://schemas.microsoft.com/office/drawing/2014/main" id="{088E3DC4-9ED7-FE6D-FA7D-67D82F7B1EC4}"/>
              </a:ext>
            </a:extLst>
          </p:cNvPr>
          <p:cNvSpPr txBox="1"/>
          <p:nvPr/>
        </p:nvSpPr>
        <p:spPr>
          <a:xfrm>
            <a:off x="381000" y="6370643"/>
            <a:ext cx="4582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latin typeface="+mn-lt"/>
              </a:rPr>
              <a:t>https://gknet.com/pitfalls-in-personal-injury-cases/</a:t>
            </a:r>
          </a:p>
        </p:txBody>
      </p:sp>
    </p:spTree>
    <p:extLst>
      <p:ext uri="{BB962C8B-B14F-4D97-AF65-F5344CB8AC3E}">
        <p14:creationId xmlns:p14="http://schemas.microsoft.com/office/powerpoint/2010/main" val="43650999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Statutes of Limitation</a:t>
            </a:r>
          </a:p>
          <a:p>
            <a:r>
              <a:rPr lang="en-US" dirty="0"/>
              <a:t>Notices of Claim</a:t>
            </a:r>
          </a:p>
          <a:p>
            <a:r>
              <a:rPr lang="en-US" dirty="0"/>
              <a:t>Letters of Preservation</a:t>
            </a:r>
          </a:p>
          <a:p>
            <a:r>
              <a:rPr lang="en-US" dirty="0"/>
              <a:t>Third Party Interests (Liens, Subrogation, etc.)</a:t>
            </a:r>
          </a:p>
          <a:p>
            <a:r>
              <a:rPr lang="en-US" dirty="0"/>
              <a:t>Spot all the claims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FF46F9F4-D4BD-8B95-D1BB-6F933B3F7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3B0A168-F898-F13E-B0F5-F8BF242F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of Limitation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297F4ADD-CF9A-E2E8-B425-410011990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A.R.S. § 12-542</a:t>
            </a:r>
            <a:endParaRPr lang="en-US" dirty="0"/>
          </a:p>
          <a:p>
            <a:pPr lvl="1"/>
            <a:r>
              <a:rPr lang="en-US" dirty="0"/>
              <a:t>2 years generally</a:t>
            </a:r>
          </a:p>
          <a:p>
            <a:pPr lvl="2"/>
            <a:r>
              <a:rPr lang="en-US" dirty="0"/>
              <a:t>Including </a:t>
            </a:r>
          </a:p>
          <a:p>
            <a:pPr lvl="3"/>
            <a:r>
              <a:rPr lang="en-US" dirty="0"/>
              <a:t>Car Crashes (never say accident), torts generally (A.R.S. § 12-542(1)), </a:t>
            </a:r>
          </a:p>
          <a:p>
            <a:pPr lvl="3"/>
            <a:r>
              <a:rPr lang="en-US" dirty="0"/>
              <a:t>Medical malpractice (A.R.S. § 12-542(1)), </a:t>
            </a:r>
          </a:p>
          <a:p>
            <a:pPr lvl="3"/>
            <a:r>
              <a:rPr lang="en-US" dirty="0"/>
              <a:t>Wrongful death (A.R.S. § 12-542(2)), </a:t>
            </a:r>
          </a:p>
          <a:p>
            <a:pPr lvl="3"/>
            <a:r>
              <a:rPr lang="en-US" dirty="0"/>
              <a:t>Property damage (A.R.S. § 12-542(3)), </a:t>
            </a:r>
          </a:p>
          <a:p>
            <a:pPr lvl="3"/>
            <a:r>
              <a:rPr lang="en-US" dirty="0"/>
              <a:t>Conversion (A.R.S. § 12-542(4,5)).</a:t>
            </a:r>
          </a:p>
        </p:txBody>
      </p:sp>
    </p:spTree>
    <p:extLst>
      <p:ext uri="{BB962C8B-B14F-4D97-AF65-F5344CB8AC3E}">
        <p14:creationId xmlns:p14="http://schemas.microsoft.com/office/powerpoint/2010/main" val="1008086018"/>
      </p:ext>
    </p:extLst>
  </p:cSld>
  <p:clrMapOvr>
    <a:masterClrMapping/>
  </p:clrMapOvr>
  <p:transition spd="slow">
    <p:push/>
  </p:transition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D53D511-FD13-DD03-7D2E-E74D8404B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FA2BF27-ACBF-7EDE-03AE-A4A9D92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of Limitation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453718A5-1C71-B602-E6E0-4DB20A358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1 year SOL for liability created by statute!</a:t>
            </a:r>
          </a:p>
          <a:p>
            <a:pPr lvl="1"/>
            <a:r>
              <a:rPr lang="en-US" dirty="0"/>
              <a:t>A.R.S. § 12-541(5)</a:t>
            </a:r>
          </a:p>
          <a:p>
            <a:pPr lvl="2"/>
            <a:r>
              <a:rPr lang="en-US" dirty="0"/>
              <a:t>“There shall be commenced and prosecuted within one year after the cause of action accrues, and not afterward, the following action:…5. Upon </a:t>
            </a:r>
            <a:r>
              <a:rPr lang="en-US" b="1" dirty="0"/>
              <a:t>a liability created by statute</a:t>
            </a:r>
            <a:r>
              <a:rPr lang="en-US" dirty="0"/>
              <a:t>, other than a penalty or forfeiture.”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0961"/>
      </p:ext>
    </p:extLst>
  </p:cSld>
  <p:clrMapOvr>
    <a:masterClrMapping/>
  </p:clrMapOvr>
  <p:transition spd="slow">
    <p:push/>
  </p:transition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F9C63A7D-0FD7-BC7A-30A1-5E2CBC0F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A7C8A5BF-7AB3-C9C3-9158-D07B1334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Statutes of Limitation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53516008-99F7-BA9A-2DE7-3720F899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</a:t>
            </a:r>
          </a:p>
          <a:p>
            <a:pPr lvl="1"/>
            <a:r>
              <a:rPr lang="en-US" dirty="0"/>
              <a:t>Governmental Entity cases have 1-year SOLs (immunity statute)</a:t>
            </a:r>
          </a:p>
          <a:p>
            <a:pPr lvl="1"/>
            <a:r>
              <a:rPr lang="en-US" dirty="0"/>
              <a:t>Dram Shop cases have 1-year SOLs</a:t>
            </a:r>
          </a:p>
          <a:p>
            <a:pPr lvl="1"/>
            <a:r>
              <a:rPr lang="en-US" dirty="0"/>
              <a:t>Dog Bite cases have 1-year SOLs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73874"/>
      </p:ext>
    </p:extLst>
  </p:cSld>
  <p:clrMapOvr>
    <a:masterClrMapping/>
  </p:clrMapOvr>
  <p:transition spd="slow">
    <p:push/>
  </p:transition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F7A94D52-0A47-189B-B9BC-AE96355F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64620C3E-254B-AEE7-1FD7-3836B84E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Notices of Claim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7B857099-933F-73C7-3571-D79F9E5D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A.R.S. § 12-821.01</a:t>
            </a:r>
          </a:p>
          <a:p>
            <a:pPr lvl="1"/>
            <a:r>
              <a:rPr lang="en-US" b="1" dirty="0"/>
              <a:t>180 days </a:t>
            </a:r>
            <a:r>
              <a:rPr lang="en-US" dirty="0"/>
              <a:t>“after the cause of action accrues.”</a:t>
            </a:r>
          </a:p>
          <a:p>
            <a:pPr lvl="1"/>
            <a:r>
              <a:rPr lang="en-US" dirty="0"/>
              <a:t>“The claim shall contain </a:t>
            </a:r>
            <a:r>
              <a:rPr lang="en-US" b="1" dirty="0"/>
              <a:t>facts sufficient </a:t>
            </a:r>
            <a:r>
              <a:rPr lang="en-US" dirty="0"/>
              <a:t>to permit the public entity, public school or public employee to understand the basis on which liability is claimed.”</a:t>
            </a:r>
          </a:p>
          <a:p>
            <a:pPr lvl="1"/>
            <a:r>
              <a:rPr lang="en-US" dirty="0"/>
              <a:t>“The claim shall also contain a </a:t>
            </a:r>
            <a:r>
              <a:rPr lang="en-US" b="1" dirty="0"/>
              <a:t>specific amount </a:t>
            </a:r>
            <a:r>
              <a:rPr lang="en-US" dirty="0"/>
              <a:t>for which the claim can be settled and the facts supporting that amount.”</a:t>
            </a:r>
          </a:p>
          <a:p>
            <a:pPr lvl="1"/>
            <a:r>
              <a:rPr lang="en-US" dirty="0"/>
              <a:t>“A claim is…</a:t>
            </a:r>
            <a:r>
              <a:rPr lang="en-US" b="1" dirty="0"/>
              <a:t>deemed denied </a:t>
            </a:r>
            <a:r>
              <a:rPr lang="en-US" dirty="0"/>
              <a:t>sixty days after the filing of the claim unless the claimant is advised of the denial in writing before the expiration of sixty days.”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63792"/>
      </p:ext>
    </p:extLst>
  </p:cSld>
  <p:clrMapOvr>
    <a:masterClrMapping/>
  </p:clrMapOvr>
  <p:transition spd="slow">
    <p:push/>
  </p:transition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0E307036-63A9-EC4A-AA88-84EE61C6D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BEFA8C51-707B-9839-8EB9-71D91037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Notices of Claim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29FD4528-67B2-61EF-C21A-189087B2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</a:t>
            </a:r>
          </a:p>
          <a:p>
            <a:pPr lvl="1"/>
            <a:r>
              <a:rPr lang="en-US" dirty="0"/>
              <a:t>Governmental Entities require 180-day NOCs</a:t>
            </a:r>
          </a:p>
          <a:p>
            <a:pPr lvl="1"/>
            <a:r>
              <a:rPr lang="en-US" dirty="0"/>
              <a:t>Banner University cases require 180-day NOCs</a:t>
            </a:r>
          </a:p>
          <a:p>
            <a:pPr lvl="1"/>
            <a:r>
              <a:rPr lang="en-US" dirty="0"/>
              <a:t>SRP cases can require 180-day NOCs</a:t>
            </a:r>
          </a:p>
          <a:p>
            <a:pPr lvl="1"/>
            <a:r>
              <a:rPr lang="en-US" dirty="0"/>
              <a:t>Valley Metro is weird. I recommend sending an NOC just in case.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02413"/>
      </p:ext>
    </p:extLst>
  </p:cSld>
  <p:clrMapOvr>
    <a:masterClrMapping/>
  </p:clrMapOvr>
  <p:transition spd="slow">
    <p:push/>
  </p:transition>
</p:sld>
</file>

<file path=ppt/theme/theme1.xml><?xml version="1.0" encoding="utf-8"?>
<a:theme xmlns:a14="http://schemas.microsoft.com/office/drawing/2010/main"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2434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0B0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Narrow"/>
        <a:ea typeface="ヒラギノ角ゴ ProN W3"/>
        <a:cs typeface="ヒラギノ角ゴ ProN W3"/>
      </a:majorFont>
      <a:minorFont>
        <a:latin typeface="Arial Narrow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7472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8B1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Narrow"/>
        <a:ea typeface="ヒラギノ角ゴ ProN W6"/>
        <a:cs typeface="ヒラギノ角ゴ ProN W6"/>
      </a:majorFont>
      <a:minorFont>
        <a:latin typeface="Arial Narrow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ap:Properties xmlns:vt="http://schemas.openxmlformats.org/officeDocument/2006/docPropsVTypes" xmlns:ap="http://schemas.openxmlformats.org/officeDocument/2006/extended-properties">
  <ap:Pages>0</ap:Pages>
  <ap:Characters>0</ap:Characters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1900-01-01T07:00:00.0000000Z</lastPrinted>
  <dcterms:modified xsi:type="dcterms:W3CDTF">1900-01-01T07:00:00.0000000Z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